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Override PartName="/ppt/media/media1.mov" ContentType="video/unknown"/>
  <Override PartName="/ppt/media/media2.mov" ContentType="video/unknown"/>
  <Override PartName="/ppt/media/media3.mov"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media4.mov" ContentType="video/unknown"/>
  <Override PartName="/ppt/notesSlides/notesSlide4.xml" ContentType="application/vnd.openxmlformats-officedocument.presentationml.notesSlide+xml"/>
  <Override PartName="/ppt/media/media5.mov" ContentType="video/unknown"/>
  <Override PartName="/ppt/notesSlides/notesSlide5.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1pPr>
    <a:lvl2pPr marL="0" marR="0" indent="2286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2pPr>
    <a:lvl3pPr marL="0" marR="0" indent="4572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3pPr>
    <a:lvl4pPr marL="0" marR="0" indent="6858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4pPr>
    <a:lvl5pPr marL="0" marR="0" indent="9144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5pPr>
    <a:lvl6pPr marL="0" marR="0" indent="11430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6pPr>
    <a:lvl7pPr marL="0" marR="0" indent="13716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7pPr>
    <a:lvl8pPr marL="0" marR="0" indent="16002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8pPr>
    <a:lvl9pPr marL="0" marR="0" indent="18288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wholeTbl>
    <a:band2H>
      <a:tcTxStyle b="def" i="def"/>
      <a:tcStyle>
        <a:tcBdr/>
        <a:fill>
          <a:solidFill>
            <a:srgbClr val="C7D39B">
              <a:alpha val="30000"/>
            </a:srgbClr>
          </a:solidFill>
        </a:fill>
      </a:tcStyle>
    </a:band2H>
    <a:firstCol>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Col>
    <a:lastRow>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254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lastRow>
    <a:firstRow>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Row>
  </a:tblStyle>
  <a:tblStyle styleId="{C7B018BB-80A7-4F77-B60F-C8B233D01FF8}"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AAAAAA">
              <a:alpha val="38000"/>
            </a:srgbClr>
          </a:solidFill>
        </a:fill>
      </a:tcStyle>
    </a:band2H>
    <a:firstCol>
      <a:tcTxStyle b="off" i="off">
        <a:fontRef idx="minor">
          <a:srgbClr val="FFFFFF"/>
        </a:fontRef>
        <a:srgbClr val="FFFFFF"/>
      </a:tcTxStyle>
      <a:tcStyle>
        <a:tcBdr>
          <a:left>
            <a:ln w="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8A8F">
              <a:alpha val="7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firstRow>
  </a:tblStyle>
  <a:tblStyle styleId="{EEE7283C-3CF3-47DC-8721-378D4A62B228}" styleName="">
    <a:tblBg/>
    <a:wholeTbl>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wholeTbl>
    <a:band2H>
      <a:tcTxStyle b="def" i="def"/>
      <a:tcStyle>
        <a:tcBdr/>
        <a:fill>
          <a:solidFill>
            <a:srgbClr val="CBBF8A">
              <a:alpha val="30000"/>
            </a:srgbClr>
          </a:solidFill>
        </a:fill>
      </a:tcStyle>
    </a:band2H>
    <a:firstCol>
      <a:tcTxStyle b="off" i="off">
        <a:fontRef idx="minor">
          <a:srgbClr val="363929"/>
        </a:fontRef>
        <a:srgbClr val="363929"/>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Col>
    <a:lastRow>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25400" cap="flat">
              <a:solidFill>
                <a:srgbClr val="4B4B4B"/>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lastRow>
    <a:firstRow>
      <a:tcTxStyle b="off" i="off">
        <a:fontRef idx="minor">
          <a:srgbClr val="FFFFFF"/>
        </a:fontRef>
        <a:srgbClr val="FFFFFF"/>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Row>
  </a:tblStyle>
  <a:tblStyle styleId="{CF821DB8-F4EB-4A41-A1BA-3FCAFE7338EE}"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CBCBCB">
                  <a:alpha val="81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BCBCB">
              <a:alpha val="8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BCBCB">
                  <a:alpha val="81000"/>
                </a:srgbClr>
              </a:solidFill>
              <a:prstDash val="solid"/>
              <a:miter lim="400000"/>
            </a:ln>
          </a:insideH>
          <a:insideV>
            <a:ln w="12700" cap="flat">
              <a:noFill/>
              <a:miter lim="400000"/>
            </a:ln>
          </a:insideV>
        </a:tcBdr>
        <a:fill>
          <a:solidFill>
            <a:schemeClr val="accent2"/>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175" cap="flat">
              <a:solidFill>
                <a:srgbClr val="CBCBCB">
                  <a:alpha val="81000"/>
                </a:srgbClr>
              </a:solidFill>
              <a:prstDash val="solid"/>
              <a:miter lim="400000"/>
            </a:ln>
          </a:insideH>
          <a:insideV>
            <a:ln w="12700" cap="flat">
              <a:noFill/>
              <a:miter lim="400000"/>
            </a:ln>
          </a:insideV>
        </a:tcBdr>
        <a:fill>
          <a:solidFill>
            <a:schemeClr val="accent2"/>
          </a:solidFill>
        </a:fill>
      </a:tcStyle>
    </a:firstRow>
  </a:tblStyle>
  <a:tblStyle styleId="{33BA23B1-9221-436E-865A-0063620EA4FD}"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wholeTbl>
    <a:band2H>
      <a:tcTxStyle b="def" i="def"/>
      <a:tcStyle>
        <a:tcBdr/>
        <a:fill>
          <a:solidFill>
            <a:srgbClr val="AAAAAA">
              <a:alpha val="3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firstRow>
  </a:tblStyle>
  <a:tblStyle styleId="{2708684C-4D16-4618-839F-0558EEFCDFE6}"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solidFill>
                <a:srgbClr val="B8B8B8"/>
              </a:solidFill>
              <a:prstDash val="solid"/>
              <a:miter lim="400000"/>
            </a:ln>
          </a:left>
          <a:right>
            <a:ln w="25400" cap="flat">
              <a:solidFill>
                <a:srgbClr val="B8B8B8"/>
              </a:solidFill>
              <a:prstDash val="solid"/>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firstCol>
    <a:lastRow>
      <a:tcTxStyle b="off" i="off">
        <a:fontRef idx="minor">
          <a:srgbClr val="363929"/>
        </a:fontRef>
        <a:srgbClr val="363929"/>
      </a:tcTxStyle>
      <a:tcStyle>
        <a:tcBdr>
          <a:left>
            <a:ln w="12700" cap="flat">
              <a:noFill/>
              <a:miter lim="400000"/>
            </a:ln>
          </a:left>
          <a:right>
            <a:ln w="12700" cap="flat">
              <a:noFill/>
              <a:miter lim="400000"/>
            </a:ln>
          </a:right>
          <a:top>
            <a:ln w="254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lastRow>
    <a:firstRow>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prstDash val="solid"/>
              <a:miter lim="400000"/>
            </a:ln>
          </a:top>
          <a:bottom>
            <a:ln w="254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TFIIH then pries apart the double helix at the transcription start point, using ATP allowing the template strand to be exposed, and phosphorylates RNA polymerase II, releasing it from the general factors so it can begin the elongation phase of transcription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BP is the subunit of the general transcription factor TFIID that is responsible for recognizing and binding to the TATA box sequence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BP is the subunit of the general transcription factor TFIID that is responsible for recognizing and binding to the TATA box sequence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Not only does the polymerase transcribe DNA into RNA, it also carries RNA-processing proteins that act on the newly made RNA. Some RNA-processing proteins bind to the RNA polymerase tail when it is phosphorylated late in the process of transcription initiation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alpha-Tropomyosin is a coiled-coil protein that regulates contraction in muscle cells. </a:t>
            </a:r>
            <a: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Once the mRNA is deemed ‘export ready,’ a nuclear transport receptor associates with it and guides it through the nuclear pore.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5548312" y="2482453"/>
            <a:ext cx="14716126" cy="4393407"/>
          </a:xfrm>
          <a:prstGeom prst="rect">
            <a:avLst/>
          </a:prstGeom>
        </p:spPr>
        <p:txBody>
          <a:bodyPr anchor="b"/>
          <a:lstStyle>
            <a:lvl1pPr>
              <a:defRPr sz="13200"/>
            </a:lvl1pPr>
          </a:lstStyle>
          <a:p>
            <a:pPr/>
            <a:r>
              <a:t>Title Text</a:t>
            </a:r>
          </a:p>
        </p:txBody>
      </p:sp>
      <p:sp>
        <p:nvSpPr>
          <p:cNvPr id="12" name="Body Level One…"/>
          <p:cNvSpPr txBox="1"/>
          <p:nvPr>
            <p:ph type="body" sz="quarter" idx="1"/>
          </p:nvPr>
        </p:nvSpPr>
        <p:spPr>
          <a:xfrm>
            <a:off x="5548312" y="7072312"/>
            <a:ext cx="14716126" cy="2178845"/>
          </a:xfrm>
          <a:prstGeom prst="rect">
            <a:avLst/>
          </a:prstGeom>
        </p:spPr>
        <p:txBody>
          <a:bodyPr anchor="t"/>
          <a:lstStyle>
            <a:lvl1pPr marL="0" indent="0" algn="ctr">
              <a:spcBef>
                <a:spcPts val="0"/>
              </a:spcBef>
              <a:buSzTx/>
              <a:buNone/>
              <a:defRPr sz="5800">
                <a:effectLst>
                  <a:outerShdw sx="100000" sy="100000" kx="0" ky="0" algn="b" rotWithShape="0" blurRad="25400" dist="25400" dir="2700000">
                    <a:srgbClr val="FFFFFF">
                      <a:alpha val="50000"/>
                    </a:srgbClr>
                  </a:outerShdw>
                </a:effectLst>
              </a:defRPr>
            </a:lvl1pPr>
            <a:lvl2pPr marL="0" indent="228600" algn="ctr">
              <a:spcBef>
                <a:spcPts val="0"/>
              </a:spcBef>
              <a:buSzTx/>
              <a:buNone/>
              <a:defRPr sz="5800">
                <a:effectLst>
                  <a:outerShdw sx="100000" sy="100000" kx="0" ky="0" algn="b" rotWithShape="0" blurRad="25400" dist="25400" dir="2700000">
                    <a:srgbClr val="FFFFFF">
                      <a:alpha val="50000"/>
                    </a:srgbClr>
                  </a:outerShdw>
                </a:effectLst>
              </a:defRPr>
            </a:lvl2pPr>
            <a:lvl3pPr marL="0" indent="457200" algn="ctr">
              <a:spcBef>
                <a:spcPts val="0"/>
              </a:spcBef>
              <a:buSzTx/>
              <a:buNone/>
              <a:defRPr sz="5800">
                <a:effectLst>
                  <a:outerShdw sx="100000" sy="100000" kx="0" ky="0" algn="b" rotWithShape="0" blurRad="25400" dist="25400" dir="2700000">
                    <a:srgbClr val="FFFFFF">
                      <a:alpha val="50000"/>
                    </a:srgbClr>
                  </a:outerShdw>
                </a:effectLst>
              </a:defRPr>
            </a:lvl3pPr>
            <a:lvl4pPr marL="0" indent="685800" algn="ctr">
              <a:spcBef>
                <a:spcPts val="0"/>
              </a:spcBef>
              <a:buSzTx/>
              <a:buNone/>
              <a:defRPr sz="5800">
                <a:effectLst>
                  <a:outerShdw sx="100000" sy="100000" kx="0" ky="0" algn="b" rotWithShape="0" blurRad="25400" dist="25400" dir="2700000">
                    <a:srgbClr val="FFFFFF">
                      <a:alpha val="50000"/>
                    </a:srgbClr>
                  </a:outerShdw>
                </a:effectLst>
              </a:defRPr>
            </a:lvl4pPr>
            <a:lvl5pPr marL="0" indent="914400" algn="ctr">
              <a:spcBef>
                <a:spcPts val="0"/>
              </a:spcBef>
              <a:buSzTx/>
              <a:buNone/>
              <a:defRPr sz="5800">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sz="half"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Image"/>
          <p:cNvSpPr/>
          <p:nvPr>
            <p:ph type="pic" idx="21"/>
          </p:nvPr>
        </p:nvSpPr>
        <p:spPr>
          <a:xfrm>
            <a:off x="-4292204" y="1071562"/>
            <a:ext cx="17395726" cy="11573239"/>
          </a:xfrm>
          <a:prstGeom prst="rect">
            <a:avLst/>
          </a:prstGeom>
          <a:ln w="9525">
            <a:round/>
          </a:ln>
        </p:spPr>
        <p:txBody>
          <a:bodyPr lIns="91439" tIns="45719" rIns="91439" bIns="45719" anchor="t">
            <a:noAutofit/>
          </a:bodyPr>
          <a:lstStyle/>
          <a:p>
            <a:pPr/>
          </a:p>
        </p:txBody>
      </p:sp>
      <p:sp>
        <p:nvSpPr>
          <p:cNvPr id="102" name="Image"/>
          <p:cNvSpPr/>
          <p:nvPr>
            <p:ph type="pic" sz="quarter" idx="22"/>
          </p:nvPr>
        </p:nvSpPr>
        <p:spPr>
          <a:xfrm>
            <a:off x="13602890" y="1053703"/>
            <a:ext cx="6700161" cy="4464844"/>
          </a:xfrm>
          <a:prstGeom prst="rect">
            <a:avLst/>
          </a:prstGeom>
          <a:ln w="9525">
            <a:round/>
          </a:ln>
        </p:spPr>
        <p:txBody>
          <a:bodyPr lIns="91439" tIns="45719" rIns="91439" bIns="45719" anchor="t">
            <a:noAutofit/>
          </a:bodyPr>
          <a:lstStyle/>
          <a:p>
            <a:pPr/>
          </a:p>
        </p:txBody>
      </p:sp>
      <p:sp>
        <p:nvSpPr>
          <p:cNvPr id="103" name="Image"/>
          <p:cNvSpPr/>
          <p:nvPr>
            <p:ph type="pic" sz="quarter" idx="23"/>
          </p:nvPr>
        </p:nvSpPr>
        <p:spPr>
          <a:xfrm>
            <a:off x="12652747" y="6055183"/>
            <a:ext cx="8603111" cy="7000138"/>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5334000" y="8947546"/>
            <a:ext cx="14716125" cy="750095"/>
          </a:xfrm>
          <a:prstGeom prst="rect">
            <a:avLst/>
          </a:prstGeom>
        </p:spPr>
        <p:txBody>
          <a:bodyPr anchor="t">
            <a:spAutoFit/>
          </a:bodyPr>
          <a:lstStyle>
            <a:lvl1pPr marL="0" indent="0" algn="ctr" defTabSz="821531">
              <a:spcBef>
                <a:spcPts val="0"/>
              </a:spcBef>
              <a:buSzTx/>
              <a:buNone/>
              <a:defRPr sz="3800"/>
            </a:lvl1pPr>
          </a:lstStyle>
          <a:p>
            <a:pPr/>
            <a:r>
              <a:t>–Johnny Appleseed</a:t>
            </a:r>
          </a:p>
        </p:txBody>
      </p:sp>
      <p:sp>
        <p:nvSpPr>
          <p:cNvPr id="112" name="“Type a quote here.”"/>
          <p:cNvSpPr txBox="1"/>
          <p:nvPr>
            <p:ph type="body" sz="quarter" idx="22"/>
          </p:nvPr>
        </p:nvSpPr>
        <p:spPr>
          <a:xfrm>
            <a:off x="5334000" y="5981303"/>
            <a:ext cx="14716125" cy="1003301"/>
          </a:xfrm>
          <a:prstGeom prst="rect">
            <a:avLst/>
          </a:prstGeom>
        </p:spPr>
        <p:txBody>
          <a:bodyPr>
            <a:spAutoFit/>
          </a:bodyPr>
          <a:lstStyle>
            <a:lvl1pPr marL="0" indent="0" algn="ctr" defTabSz="821531">
              <a:spcBef>
                <a:spcPts val="3300"/>
              </a:spcBef>
              <a:buSzTx/>
              <a:buNone/>
            </a:lvl1pPr>
          </a:lstStyle>
          <a:p>
            <a:pPr/>
            <a:r>
              <a:t>“Type a quote here.”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Image"/>
          <p:cNvSpPr/>
          <p:nvPr>
            <p:ph type="pic" idx="21"/>
          </p:nvPr>
        </p:nvSpPr>
        <p:spPr>
          <a:xfrm>
            <a:off x="1226343" y="0"/>
            <a:ext cx="20616509" cy="1371600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quarter" idx="21"/>
          </p:nvPr>
        </p:nvSpPr>
        <p:spPr>
          <a:xfrm>
            <a:off x="7941378" y="2035991"/>
            <a:ext cx="9261613" cy="6161677"/>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5548312" y="8465343"/>
            <a:ext cx="14716126" cy="2839642"/>
          </a:xfrm>
          <a:prstGeom prst="rect">
            <a:avLst/>
          </a:prstGeom>
        </p:spPr>
        <p:txBody>
          <a:bodyPr/>
          <a:lstStyle>
            <a:lvl1pPr>
              <a:defRPr sz="13200"/>
            </a:lvl1pPr>
          </a:lstStyle>
          <a:p>
            <a:pPr/>
            <a:r>
              <a:t>Title Text</a:t>
            </a:r>
          </a:p>
        </p:txBody>
      </p:sp>
      <p:sp>
        <p:nvSpPr>
          <p:cNvPr id="22" name="Body Level One…"/>
          <p:cNvSpPr txBox="1"/>
          <p:nvPr>
            <p:ph type="body" sz="quarter" idx="1"/>
          </p:nvPr>
        </p:nvSpPr>
        <p:spPr>
          <a:xfrm>
            <a:off x="5548312" y="11054953"/>
            <a:ext cx="14716126" cy="2071688"/>
          </a:xfrm>
          <a:prstGeom prst="rect">
            <a:avLst/>
          </a:prstGeom>
        </p:spPr>
        <p:txBody>
          <a:bodyPr anchor="t"/>
          <a:lstStyle>
            <a:lvl1pPr marL="0" indent="0" algn="ctr">
              <a:spcBef>
                <a:spcPts val="0"/>
              </a:spcBef>
              <a:buSzTx/>
              <a:buNone/>
              <a:defRPr sz="5800">
                <a:effectLst>
                  <a:outerShdw sx="100000" sy="100000" kx="0" ky="0" algn="b" rotWithShape="0" blurRad="25400" dist="25400" dir="2700000">
                    <a:srgbClr val="FFFFFF">
                      <a:alpha val="50000"/>
                    </a:srgbClr>
                  </a:outerShdw>
                </a:effectLst>
              </a:defRPr>
            </a:lvl1pPr>
            <a:lvl2pPr marL="0" indent="228600" algn="ctr">
              <a:spcBef>
                <a:spcPts val="0"/>
              </a:spcBef>
              <a:buSzTx/>
              <a:buNone/>
              <a:defRPr sz="5800">
                <a:effectLst>
                  <a:outerShdw sx="100000" sy="100000" kx="0" ky="0" algn="b" rotWithShape="0" blurRad="25400" dist="25400" dir="2700000">
                    <a:srgbClr val="FFFFFF">
                      <a:alpha val="50000"/>
                    </a:srgbClr>
                  </a:outerShdw>
                </a:effectLst>
              </a:defRPr>
            </a:lvl2pPr>
            <a:lvl3pPr marL="0" indent="457200" algn="ctr">
              <a:spcBef>
                <a:spcPts val="0"/>
              </a:spcBef>
              <a:buSzTx/>
              <a:buNone/>
              <a:defRPr sz="5800">
                <a:effectLst>
                  <a:outerShdw sx="100000" sy="100000" kx="0" ky="0" algn="b" rotWithShape="0" blurRad="25400" dist="25400" dir="2700000">
                    <a:srgbClr val="FFFFFF">
                      <a:alpha val="50000"/>
                    </a:srgbClr>
                  </a:outerShdw>
                </a:effectLst>
              </a:defRPr>
            </a:lvl3pPr>
            <a:lvl4pPr marL="0" indent="685800" algn="ctr">
              <a:spcBef>
                <a:spcPts val="0"/>
              </a:spcBef>
              <a:buSzTx/>
              <a:buNone/>
              <a:defRPr sz="5800">
                <a:effectLst>
                  <a:outerShdw sx="100000" sy="100000" kx="0" ky="0" algn="b" rotWithShape="0" blurRad="25400" dist="25400" dir="2700000">
                    <a:srgbClr val="FFFFFF">
                      <a:alpha val="50000"/>
                    </a:srgbClr>
                  </a:outerShdw>
                </a:effectLst>
              </a:defRPr>
            </a:lvl4pPr>
            <a:lvl5pPr marL="0" indent="914400" algn="ctr">
              <a:spcBef>
                <a:spcPts val="0"/>
              </a:spcBef>
              <a:buSzTx/>
              <a:buNone/>
              <a:defRPr sz="5800">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Title Text"/>
          <p:cNvSpPr txBox="1"/>
          <p:nvPr>
            <p:ph type="title"/>
          </p:nvPr>
        </p:nvSpPr>
        <p:spPr>
          <a:xfrm>
            <a:off x="6173390" y="5036343"/>
            <a:ext cx="13465970" cy="3643314"/>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 name="Image"/>
          <p:cNvSpPr/>
          <p:nvPr>
            <p:ph type="pic" sz="half" idx="21"/>
          </p:nvPr>
        </p:nvSpPr>
        <p:spPr>
          <a:xfrm>
            <a:off x="7753129" y="2253531"/>
            <a:ext cx="12848706" cy="8548143"/>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4601765" y="2803921"/>
            <a:ext cx="8858251" cy="4393408"/>
          </a:xfrm>
          <a:prstGeom prst="rect">
            <a:avLst/>
          </a:prstGeom>
        </p:spPr>
        <p:txBody>
          <a:bodyPr anchor="b"/>
          <a:lstStyle/>
          <a:p>
            <a:pPr/>
            <a:r>
              <a:t>Title Text</a:t>
            </a:r>
          </a:p>
        </p:txBody>
      </p:sp>
      <p:sp>
        <p:nvSpPr>
          <p:cNvPr id="40" name="Body Level One…"/>
          <p:cNvSpPr txBox="1"/>
          <p:nvPr>
            <p:ph type="body" sz="quarter" idx="1"/>
          </p:nvPr>
        </p:nvSpPr>
        <p:spPr>
          <a:xfrm>
            <a:off x="4601765" y="7393781"/>
            <a:ext cx="8858251" cy="4000501"/>
          </a:xfrm>
          <a:prstGeom prst="rect">
            <a:avLst/>
          </a:prstGeom>
        </p:spPr>
        <p:txBody>
          <a:bodyPr anchor="t"/>
          <a:lstStyle>
            <a:lvl1pPr marL="0" indent="0" algn="ctr">
              <a:spcBef>
                <a:spcPts val="0"/>
              </a:spcBef>
              <a:buSzTx/>
              <a:buNone/>
              <a:defRPr>
                <a:effectLst>
                  <a:outerShdw sx="100000" sy="100000" kx="0" ky="0" algn="b" rotWithShape="0" blurRad="25400" dist="25400" dir="2700000">
                    <a:srgbClr val="FFFFFF">
                      <a:alpha val="50000"/>
                    </a:srgbClr>
                  </a:outerShdw>
                </a:effectLst>
              </a:defRPr>
            </a:lvl1pPr>
            <a:lvl2pPr marL="0" indent="228600" algn="ctr">
              <a:spcBef>
                <a:spcPts val="0"/>
              </a:spcBef>
              <a:buSzTx/>
              <a:buNone/>
              <a:defRPr>
                <a:effectLst>
                  <a:outerShdw sx="100000" sy="100000" kx="0" ky="0" algn="b" rotWithShape="0" blurRad="25400" dist="25400" dir="2700000">
                    <a:srgbClr val="FFFFFF">
                      <a:alpha val="50000"/>
                    </a:srgbClr>
                  </a:outerShdw>
                </a:effectLst>
              </a:defRPr>
            </a:lvl2pPr>
            <a:lvl3pPr marL="0" indent="457200" algn="ctr">
              <a:spcBef>
                <a:spcPts val="0"/>
              </a:spcBef>
              <a:buSzTx/>
              <a:buNone/>
              <a:defRPr>
                <a:effectLst>
                  <a:outerShdw sx="100000" sy="100000" kx="0" ky="0" algn="b" rotWithShape="0" blurRad="25400" dist="25400" dir="2700000">
                    <a:srgbClr val="FFFFFF">
                      <a:alpha val="50000"/>
                    </a:srgbClr>
                  </a:outerShdw>
                </a:effectLst>
              </a:defRPr>
            </a:lvl3pPr>
            <a:lvl4pPr marL="0" indent="685800" algn="ctr">
              <a:spcBef>
                <a:spcPts val="0"/>
              </a:spcBef>
              <a:buSzTx/>
              <a:buNone/>
              <a:defRPr>
                <a:effectLst>
                  <a:outerShdw sx="100000" sy="100000" kx="0" ky="0" algn="b" rotWithShape="0" blurRad="25400" dist="25400" dir="2700000">
                    <a:srgbClr val="FFFFFF">
                      <a:alpha val="50000"/>
                    </a:srgbClr>
                  </a:outerShdw>
                </a:effectLst>
              </a:defRPr>
            </a:lvl4pPr>
            <a:lvl5pPr marL="0" indent="914400" algn="ctr">
              <a:spcBef>
                <a:spcPts val="0"/>
              </a:spcBef>
              <a:buSzTx/>
              <a:buNone/>
              <a:defRPr>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5923359" y="214312"/>
            <a:ext cx="13465970" cy="3643313"/>
          </a:xfrm>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Inside">
    <p:spTree>
      <p:nvGrpSpPr>
        <p:cNvPr id="1" name=""/>
        <p:cNvGrpSpPr/>
        <p:nvPr/>
      </p:nvGrpSpPr>
      <p:grpSpPr>
        <a:xfrm>
          <a:off x="0" y="0"/>
          <a:ext cx="0" cy="0"/>
          <a:chOff x="0" y="0"/>
          <a:chExt cx="0" cy="0"/>
        </a:xfrm>
      </p:grpSpPr>
      <p:sp>
        <p:nvSpPr>
          <p:cNvPr id="56" name="Title Text"/>
          <p:cNvSpPr txBox="1"/>
          <p:nvPr>
            <p:ph type="title"/>
          </p:nvPr>
        </p:nvSpPr>
        <p:spPr>
          <a:xfrm>
            <a:off x="5923359" y="5036343"/>
            <a:ext cx="13465970" cy="3643314"/>
          </a:xfrm>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Body Level One…"/>
          <p:cNvSpPr txBox="1"/>
          <p:nvPr>
            <p:ph type="body" sz="half" idx="1"/>
          </p:nvPr>
        </p:nvSpPr>
        <p:spPr>
          <a:xfrm>
            <a:off x="5816203" y="3857625"/>
            <a:ext cx="13716001" cy="821531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3" name="Image"/>
          <p:cNvSpPr/>
          <p:nvPr>
            <p:ph type="pic" sz="half" idx="21"/>
          </p:nvPr>
        </p:nvSpPr>
        <p:spPr>
          <a:xfrm>
            <a:off x="7882887" y="3999786"/>
            <a:ext cx="11865609" cy="7894096"/>
          </a:xfrm>
          <a:prstGeom prst="rect">
            <a:avLst/>
          </a:prstGeom>
          <a:ln w="9525">
            <a:round/>
          </a:ln>
        </p:spPr>
        <p:txBody>
          <a:bodyPr lIns="91439" tIns="45719" rIns="91439" bIns="45719" anchor="t">
            <a:noAutofit/>
          </a:bodyPr>
          <a:lstStyle/>
          <a:p>
            <a:pPr/>
          </a:p>
        </p:txBody>
      </p:sp>
      <p:sp>
        <p:nvSpPr>
          <p:cNvPr id="74" name="Title Text"/>
          <p:cNvSpPr txBox="1"/>
          <p:nvPr>
            <p:ph type="title"/>
          </p:nvPr>
        </p:nvSpPr>
        <p:spPr>
          <a:prstGeom prst="rect">
            <a:avLst/>
          </a:prstGeom>
        </p:spPr>
        <p:txBody>
          <a:bodyPr/>
          <a:lstStyle/>
          <a:p>
            <a:pPr/>
            <a:r>
              <a:t>Title Text</a:t>
            </a:r>
          </a:p>
        </p:txBody>
      </p:sp>
      <p:sp>
        <p:nvSpPr>
          <p:cNvPr id="75" name="Body Level One…"/>
          <p:cNvSpPr txBox="1"/>
          <p:nvPr>
            <p:ph type="body" sz="quarter" idx="1"/>
          </p:nvPr>
        </p:nvSpPr>
        <p:spPr>
          <a:xfrm>
            <a:off x="5816203" y="3857625"/>
            <a:ext cx="6858001" cy="8215313"/>
          </a:xfrm>
          <a:prstGeom prst="rect">
            <a:avLst/>
          </a:prstGeom>
        </p:spPr>
        <p:txBody>
          <a:bodyPr/>
          <a:lstStyle>
            <a:lvl1pPr marL="568960" indent="-568960">
              <a:spcBef>
                <a:spcPts val="5600"/>
              </a:spcBef>
              <a:buBlip>
                <a:blip r:embed="rId2"/>
              </a:buBlip>
              <a:defRPr sz="4200"/>
            </a:lvl1pPr>
            <a:lvl2pPr marL="975360" indent="-568960">
              <a:spcBef>
                <a:spcPts val="5600"/>
              </a:spcBef>
              <a:buBlip>
                <a:blip r:embed="rId2"/>
              </a:buBlip>
              <a:defRPr sz="4200"/>
            </a:lvl2pPr>
            <a:lvl3pPr marL="1381760" indent="-568960">
              <a:spcBef>
                <a:spcPts val="5600"/>
              </a:spcBef>
              <a:buBlip>
                <a:blip r:embed="rId2"/>
              </a:buBlip>
              <a:defRPr sz="4200"/>
            </a:lvl3pPr>
            <a:lvl4pPr marL="1788160" indent="-568960">
              <a:spcBef>
                <a:spcPts val="5600"/>
              </a:spcBef>
              <a:buBlip>
                <a:blip r:embed="rId2"/>
              </a:buBlip>
              <a:defRPr sz="4200"/>
            </a:lvl4pPr>
            <a:lvl5pPr marL="2194560" indent="-568960">
              <a:spcBef>
                <a:spcPts val="56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Photo Vertical">
    <p:spTree>
      <p:nvGrpSpPr>
        <p:cNvPr id="1" name=""/>
        <p:cNvGrpSpPr/>
        <p:nvPr/>
      </p:nvGrpSpPr>
      <p:grpSpPr>
        <a:xfrm>
          <a:off x="0" y="0"/>
          <a:ext cx="0" cy="0"/>
          <a:chOff x="0" y="0"/>
          <a:chExt cx="0" cy="0"/>
        </a:xfrm>
      </p:grpSpPr>
      <p:sp>
        <p:nvSpPr>
          <p:cNvPr id="83" name="Image"/>
          <p:cNvSpPr/>
          <p:nvPr>
            <p:ph type="pic" sz="half" idx="21"/>
          </p:nvPr>
        </p:nvSpPr>
        <p:spPr>
          <a:xfrm>
            <a:off x="8634203" y="3068286"/>
            <a:ext cx="11412141" cy="7592408"/>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xfrm>
            <a:off x="4601765" y="2803921"/>
            <a:ext cx="8858251" cy="4393408"/>
          </a:xfrm>
          <a:prstGeom prst="rect">
            <a:avLst/>
          </a:prstGeom>
        </p:spPr>
        <p:txBody>
          <a:bodyPr anchor="b"/>
          <a:lstStyle/>
          <a:p>
            <a:pPr/>
            <a:r>
              <a:t>Title Text</a:t>
            </a:r>
          </a:p>
        </p:txBody>
      </p:sp>
      <p:sp>
        <p:nvSpPr>
          <p:cNvPr id="85" name="Body Level One…"/>
          <p:cNvSpPr txBox="1"/>
          <p:nvPr>
            <p:ph type="body" sz="quarter" idx="1"/>
          </p:nvPr>
        </p:nvSpPr>
        <p:spPr>
          <a:xfrm>
            <a:off x="4601765" y="7393781"/>
            <a:ext cx="8858251" cy="4018360"/>
          </a:xfrm>
          <a:prstGeom prst="rect">
            <a:avLst/>
          </a:prstGeom>
        </p:spPr>
        <p:txBody>
          <a:bodyPr anchor="t"/>
          <a:lstStyle>
            <a:lvl1pPr marL="0" indent="0" algn="ctr">
              <a:spcBef>
                <a:spcPts val="0"/>
              </a:spcBef>
              <a:buSzTx/>
              <a:buNone/>
              <a:defRPr>
                <a:effectLst>
                  <a:outerShdw sx="100000" sy="100000" kx="0" ky="0" algn="b" rotWithShape="0" blurRad="25400" dist="25400" dir="2700000">
                    <a:srgbClr val="FFFFFF">
                      <a:alpha val="50000"/>
                    </a:srgbClr>
                  </a:outerShdw>
                </a:effectLst>
              </a:defRPr>
            </a:lvl1pPr>
            <a:lvl2pPr marL="0" indent="228600" algn="ctr">
              <a:spcBef>
                <a:spcPts val="0"/>
              </a:spcBef>
              <a:buSzTx/>
              <a:buNone/>
              <a:defRPr>
                <a:effectLst>
                  <a:outerShdw sx="100000" sy="100000" kx="0" ky="0" algn="b" rotWithShape="0" blurRad="25400" dist="25400" dir="2700000">
                    <a:srgbClr val="FFFFFF">
                      <a:alpha val="50000"/>
                    </a:srgbClr>
                  </a:outerShdw>
                </a:effectLst>
              </a:defRPr>
            </a:lvl2pPr>
            <a:lvl3pPr marL="0" indent="457200" algn="ctr">
              <a:spcBef>
                <a:spcPts val="0"/>
              </a:spcBef>
              <a:buSzTx/>
              <a:buNone/>
              <a:defRPr>
                <a:effectLst>
                  <a:outerShdw sx="100000" sy="100000" kx="0" ky="0" algn="b" rotWithShape="0" blurRad="25400" dist="25400" dir="2700000">
                    <a:srgbClr val="FFFFFF">
                      <a:alpha val="50000"/>
                    </a:srgbClr>
                  </a:outerShdw>
                </a:effectLst>
              </a:defRPr>
            </a:lvl3pPr>
            <a:lvl4pPr marL="0" indent="685800" algn="ctr">
              <a:spcBef>
                <a:spcPts val="0"/>
              </a:spcBef>
              <a:buSzTx/>
              <a:buNone/>
              <a:defRPr>
                <a:effectLst>
                  <a:outerShdw sx="100000" sy="100000" kx="0" ky="0" algn="b" rotWithShape="0" blurRad="25400" dist="25400" dir="2700000">
                    <a:srgbClr val="FFFFFF">
                      <a:alpha val="50000"/>
                    </a:srgbClr>
                  </a:outerShdw>
                </a:effectLst>
              </a:defRPr>
            </a:lvl4pPr>
            <a:lvl5pPr marL="0" indent="914400" algn="ctr">
              <a:spcBef>
                <a:spcPts val="0"/>
              </a:spcBef>
              <a:buSzTx/>
              <a:buNone/>
              <a:defRPr>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5798343" y="2339578"/>
            <a:ext cx="13716001" cy="901898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5816203" y="214312"/>
            <a:ext cx="13716001" cy="364331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4" name="Slide Number"/>
          <p:cNvSpPr txBox="1"/>
          <p:nvPr>
            <p:ph type="sldNum" sz="quarter" idx="2"/>
          </p:nvPr>
        </p:nvSpPr>
        <p:spPr>
          <a:xfrm>
            <a:off x="20169295" y="12894468"/>
            <a:ext cx="607493" cy="628019"/>
          </a:xfrm>
          <a:prstGeom prst="rect">
            <a:avLst/>
          </a:prstGeom>
          <a:ln w="12700">
            <a:miter lim="400000"/>
          </a:ln>
        </p:spPr>
        <p:txBody>
          <a:bodyPr wrap="none" lIns="71437" tIns="71437" rIns="71437" bIns="71437">
            <a:spAutoFit/>
          </a:bodyPr>
          <a:lstStyle>
            <a:lvl1pPr algn="r">
              <a:defRPr sz="3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1pPr>
      <a:lvl2pPr marL="0" marR="0" indent="2286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2pPr>
      <a:lvl3pPr marL="0" marR="0" indent="4572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3pPr>
      <a:lvl4pPr marL="0" marR="0" indent="6858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4pPr>
      <a:lvl5pPr marL="0" marR="0" indent="9144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5pPr>
      <a:lvl6pPr marL="0" marR="0" indent="11430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6pPr>
      <a:lvl7pPr marL="0" marR="0" indent="13716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7pPr>
      <a:lvl8pPr marL="0" marR="0" indent="16002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8pPr>
      <a:lvl9pPr marL="0" marR="0" indent="18288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9pPr>
    </p:titleStyle>
    <p:bodyStyle>
      <a:lvl1pPr marL="7645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1pPr>
      <a:lvl2pPr marL="13106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2pPr>
      <a:lvl3pPr marL="18567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3pPr>
      <a:lvl4pPr marL="24028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4pPr>
      <a:lvl5pPr marL="29489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5pPr>
      <a:lvl6pPr marL="34950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6pPr>
      <a:lvl7pPr marL="40411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7pPr>
      <a:lvl8pPr marL="45872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8pPr>
      <a:lvl9pPr marL="51333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9pPr>
    </p:bodyStyle>
    <p:otherStyle>
      <a:lvl1pPr marL="0" marR="0" indent="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1pPr>
      <a:lvl2pPr marL="0" marR="0" indent="2286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2pPr>
      <a:lvl3pPr marL="0" marR="0" indent="4572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3pPr>
      <a:lvl4pPr marL="0" marR="0" indent="6858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4pPr>
      <a:lvl5pPr marL="0" marR="0" indent="9144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5pPr>
      <a:lvl6pPr marL="0" marR="0" indent="11430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6pPr>
      <a:lvl7pPr marL="0" marR="0" indent="13716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7pPr>
      <a:lvl8pPr marL="0" marR="0" indent="16002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8pPr>
      <a:lvl9pPr marL="0" marR="0" indent="18288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Wikipedia:Text_of_Creative_Commons_Attribution-ShareAlike_3.0_Unported_License"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3.mov"/><Relationship Id="rId3" Type="http://schemas.microsoft.com/office/2007/relationships/media" Target="../media/media3.mov"/><Relationship Id="rId4"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video" Target="../media/media4.mov"/><Relationship Id="rId4" Type="http://schemas.microsoft.com/office/2007/relationships/media" Target="../media/media4.mov"/><Relationship Id="rId5" Type="http://schemas.openxmlformats.org/officeDocument/2006/relationships/image" Target="../media/image2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5.mov"/><Relationship Id="rId3" Type="http://schemas.microsoft.com/office/2007/relationships/media" Target="../media/media5.mov"/><Relationship Id="rId4" Type="http://schemas.openxmlformats.org/officeDocument/2006/relationships/image" Target="../media/image3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Introduction to Bioinformatics"/>
          <p:cNvSpPr txBox="1"/>
          <p:nvPr>
            <p:ph type="ctrTitle"/>
          </p:nvPr>
        </p:nvSpPr>
        <p:spPr>
          <a:xfrm>
            <a:off x="5100034" y="2482453"/>
            <a:ext cx="14716126" cy="2178844"/>
          </a:xfrm>
          <a:prstGeom prst="rect">
            <a:avLst/>
          </a:prstGeom>
        </p:spPr>
        <p:txBody>
          <a:bodyPr/>
          <a:lstStyle>
            <a:lvl1pPr defTabSz="321468">
              <a:tabLst>
                <a:tab pos="1041400" algn="l"/>
              </a:tabLst>
              <a:defRPr sz="6600">
                <a:effectLst>
                  <a:outerShdw sx="100000" sy="100000" kx="0" ky="0" algn="b" rotWithShape="0" blurRad="12700" dist="12700" dir="2700000">
                    <a:srgbClr val="FFFFFF">
                      <a:alpha val="50000"/>
                    </a:srgbClr>
                  </a:outerShdw>
                </a:effectLst>
              </a:defRPr>
            </a:lvl1pPr>
          </a:lstStyle>
          <a:p>
            <a:pPr/>
            <a:r>
              <a:t>Introduction to Bioinformatics</a:t>
            </a:r>
          </a:p>
        </p:txBody>
      </p:sp>
      <p:sp>
        <p:nvSpPr>
          <p:cNvPr id="138" name="Ali Sharifi-Zarchi"/>
          <p:cNvSpPr txBox="1"/>
          <p:nvPr>
            <p:ph type="subTitle" sz="quarter" idx="1"/>
          </p:nvPr>
        </p:nvSpPr>
        <p:spPr>
          <a:xfrm>
            <a:off x="5100034" y="7875984"/>
            <a:ext cx="14716126" cy="2178845"/>
          </a:xfrm>
          <a:prstGeom prst="rect">
            <a:avLst/>
          </a:prstGeom>
        </p:spPr>
        <p:txBody>
          <a:bodyPr/>
          <a:lstStyle/>
          <a:p>
            <a:pPr/>
            <a:r>
              <a:t>Ali Sharifi-Zarchi</a:t>
            </a:r>
          </a:p>
        </p:txBody>
      </p:sp>
      <p:sp>
        <p:nvSpPr>
          <p:cNvPr id="139" name="In the name of the most high"/>
          <p:cNvSpPr txBox="1"/>
          <p:nvPr/>
        </p:nvSpPr>
        <p:spPr>
          <a:xfrm>
            <a:off x="9089498" y="566854"/>
            <a:ext cx="6737198" cy="7772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In the name of the most high</a:t>
            </a:r>
          </a:p>
        </p:txBody>
      </p:sp>
      <p:sp>
        <p:nvSpPr>
          <p:cNvPr id="140" name="Department of Computer Engineering, Sharif University of Technology"/>
          <p:cNvSpPr txBox="1"/>
          <p:nvPr/>
        </p:nvSpPr>
        <p:spPr>
          <a:xfrm>
            <a:off x="4376375" y="8851960"/>
            <a:ext cx="16163443" cy="142494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Department of Computer Engineering, Sharif University of Technology</a:t>
            </a:r>
          </a:p>
        </p:txBody>
      </p:sp>
      <p:sp>
        <p:nvSpPr>
          <p:cNvPr id="141" name="The contents including images and videos are from Bruce Alberts et al. Essential Cell Biology,…"/>
          <p:cNvSpPr txBox="1"/>
          <p:nvPr/>
        </p:nvSpPr>
        <p:spPr>
          <a:xfrm>
            <a:off x="4194194" y="11561777"/>
            <a:ext cx="16527806" cy="16186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pPr>
            <a:r>
              <a:t>The contents including images and videos are from Bruce Alberts et al. Essential Cell Biology, </a:t>
            </a:r>
          </a:p>
          <a:p>
            <a:pPr>
              <a:defRPr sz="3200"/>
            </a:pPr>
            <a:r>
              <a:t>unless indicated separately. </a:t>
            </a:r>
          </a:p>
          <a:p>
            <a:pPr>
              <a:defRPr b="1" sz="3200"/>
            </a:pPr>
            <a:r>
              <a:t>These s</a:t>
            </a:r>
            <a:r>
              <a:rPr>
                <a:solidFill>
                  <a:srgbClr val="323333"/>
                </a:solidFill>
              </a:rPr>
              <a:t>lides are available under the </a:t>
            </a:r>
            <a:r>
              <a:rPr>
                <a:hlinkClick r:id="rId2" invalidUrl="" action="" tgtFrame="" tooltip="" history="1" highlightClick="0" endSnd="0"/>
              </a:rPr>
              <a:t>Creative Commons Attribution License</a:t>
            </a:r>
            <a:r>
              <a:t>.</a:t>
            </a:r>
          </a:p>
        </p:txBody>
      </p:sp>
      <p:sp>
        <p:nvSpPr>
          <p:cNvPr id="142" name="Transcription"/>
          <p:cNvSpPr txBox="1"/>
          <p:nvPr/>
        </p:nvSpPr>
        <p:spPr>
          <a:xfrm>
            <a:off x="5100034" y="3777795"/>
            <a:ext cx="14716126" cy="40522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tabLst>
                <a:tab pos="2095500" algn="l"/>
              </a:tabLst>
              <a:defRPr sz="13200">
                <a:effectLst>
                  <a:outerShdw sx="100000" sy="100000" kx="0" ky="0" algn="b" rotWithShape="0" blurRad="25400" dist="25400" dir="2700000">
                    <a:srgbClr val="FFFFFF">
                      <a:alpha val="50000"/>
                    </a:srgbClr>
                  </a:outerShdw>
                </a:effectLst>
              </a:defRPr>
            </a:lvl1pPr>
          </a:lstStyle>
          <a:p>
            <a:pPr/>
            <a:r>
              <a:t>Transcription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Uracil Bonding with Adenine"/>
          <p:cNvSpPr txBox="1"/>
          <p:nvPr>
            <p:ph type="title"/>
          </p:nvPr>
        </p:nvSpPr>
        <p:spPr>
          <a:prstGeom prst="rect">
            <a:avLst/>
          </a:prstGeom>
        </p:spPr>
        <p:txBody>
          <a:bodyPr/>
          <a:lstStyle/>
          <a:p>
            <a:pPr/>
            <a:r>
              <a:t>Uracil Bonding with Adenine</a:t>
            </a:r>
          </a:p>
        </p:txBody>
      </p:sp>
      <p:pic>
        <p:nvPicPr>
          <p:cNvPr id="170" name="Image" descr="Image"/>
          <p:cNvPicPr>
            <a:picLocks noChangeAspect="1"/>
          </p:cNvPicPr>
          <p:nvPr/>
        </p:nvPicPr>
        <p:blipFill>
          <a:blip r:embed="rId2">
            <a:extLst/>
          </a:blip>
          <a:stretch>
            <a:fillRect/>
          </a:stretch>
        </p:blipFill>
        <p:spPr>
          <a:xfrm>
            <a:off x="9525264" y="3867213"/>
            <a:ext cx="6262160" cy="915130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RNA Folding"/>
          <p:cNvSpPr txBox="1"/>
          <p:nvPr>
            <p:ph type="title"/>
          </p:nvPr>
        </p:nvSpPr>
        <p:spPr>
          <a:prstGeom prst="rect">
            <a:avLst/>
          </a:prstGeom>
        </p:spPr>
        <p:txBody>
          <a:bodyPr/>
          <a:lstStyle/>
          <a:p>
            <a:pPr/>
            <a:r>
              <a:t>RNA Folding</a:t>
            </a:r>
          </a:p>
        </p:txBody>
      </p:sp>
      <p:pic>
        <p:nvPicPr>
          <p:cNvPr id="173" name="Image" descr="Image"/>
          <p:cNvPicPr>
            <a:picLocks noChangeAspect="1"/>
          </p:cNvPicPr>
          <p:nvPr/>
        </p:nvPicPr>
        <p:blipFill>
          <a:blip r:embed="rId2">
            <a:extLst/>
          </a:blip>
          <a:stretch>
            <a:fillRect/>
          </a:stretch>
        </p:blipFill>
        <p:spPr>
          <a:xfrm>
            <a:off x="4841820" y="4428066"/>
            <a:ext cx="14700361" cy="707443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RNA Structure"/>
          <p:cNvSpPr txBox="1"/>
          <p:nvPr>
            <p:ph type="title"/>
          </p:nvPr>
        </p:nvSpPr>
        <p:spPr>
          <a:prstGeom prst="rect">
            <a:avLst/>
          </a:prstGeom>
        </p:spPr>
        <p:txBody>
          <a:bodyPr/>
          <a:lstStyle/>
          <a:p>
            <a:pPr/>
            <a:r>
              <a:t>RNA Structure</a:t>
            </a:r>
          </a:p>
        </p:txBody>
      </p:sp>
      <p:pic>
        <p:nvPicPr>
          <p:cNvPr id="176" name="07.1 RNA Structure.mov" descr="07.1 RNA Structure.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06228" y="2865203"/>
            <a:ext cx="15300233" cy="1020015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270" fill="hold"/>
                                        <p:tgtEl>
                                          <p:spTgt spid="1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6"/>
                </p:tgtEl>
              </p:cMediaNode>
            </p:video>
            <p:seq concurrent="1" prevAc="none" nextAc="seek">
              <p:cTn id="8" evtFilter="cancelBubble" nodeType="interactiveSeq" restart="whenNotActive" fill="hold">
                <p:stCondLst>
                  <p:cond delay="0" evt="onClick">
                    <p:tgtEl>
                      <p:spTgt spid="17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76"/>
                                        </p:tgtEl>
                                      </p:cBhvr>
                                    </p:cmd>
                                  </p:childTnLst>
                                </p:cTn>
                              </p:par>
                            </p:childTnLst>
                          </p:cTn>
                        </p:par>
                      </p:childTnLst>
                    </p:cTn>
                  </p:par>
                </p:childTnLst>
              </p:cTn>
              <p:nextCondLst>
                <p:cond delay="0" evt="onClick">
                  <p:tgtEl>
                    <p:spTgt spid="17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ypes of RNA"/>
          <p:cNvSpPr txBox="1"/>
          <p:nvPr>
            <p:ph type="title"/>
          </p:nvPr>
        </p:nvSpPr>
        <p:spPr>
          <a:prstGeom prst="rect">
            <a:avLst/>
          </a:prstGeom>
        </p:spPr>
        <p:txBody>
          <a:bodyPr/>
          <a:lstStyle/>
          <a:p>
            <a:pPr/>
            <a:r>
              <a:t>Types of RNA</a:t>
            </a:r>
          </a:p>
        </p:txBody>
      </p:sp>
      <p:pic>
        <p:nvPicPr>
          <p:cNvPr id="179" name="Image" descr="Image"/>
          <p:cNvPicPr>
            <a:picLocks noChangeAspect="1"/>
          </p:cNvPicPr>
          <p:nvPr/>
        </p:nvPicPr>
        <p:blipFill>
          <a:blip r:embed="rId2">
            <a:extLst/>
          </a:blip>
          <a:stretch>
            <a:fillRect/>
          </a:stretch>
        </p:blipFill>
        <p:spPr>
          <a:xfrm>
            <a:off x="4849766" y="5168753"/>
            <a:ext cx="15613155" cy="559305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ranscription:…"/>
          <p:cNvSpPr txBox="1"/>
          <p:nvPr>
            <p:ph type="title"/>
          </p:nvPr>
        </p:nvSpPr>
        <p:spPr>
          <a:prstGeom prst="rect">
            <a:avLst/>
          </a:prstGeom>
        </p:spPr>
        <p:txBody>
          <a:bodyPr/>
          <a:lstStyle/>
          <a:p>
            <a:pPr/>
            <a:r>
              <a:t>Transcription: </a:t>
            </a:r>
          </a:p>
          <a:p>
            <a:pPr/>
            <a:r>
              <a:t>Making RNA from DNA</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ranscription"/>
          <p:cNvSpPr txBox="1"/>
          <p:nvPr>
            <p:ph type="title"/>
          </p:nvPr>
        </p:nvSpPr>
        <p:spPr>
          <a:prstGeom prst="rect">
            <a:avLst/>
          </a:prstGeom>
        </p:spPr>
        <p:txBody>
          <a:bodyPr/>
          <a:lstStyle/>
          <a:p>
            <a:pPr/>
            <a:r>
              <a:t>Transcription</a:t>
            </a:r>
          </a:p>
        </p:txBody>
      </p:sp>
      <p:pic>
        <p:nvPicPr>
          <p:cNvPr id="184" name="Image" descr="Image"/>
          <p:cNvPicPr>
            <a:picLocks noChangeAspect="1"/>
          </p:cNvPicPr>
          <p:nvPr/>
        </p:nvPicPr>
        <p:blipFill>
          <a:blip r:embed="rId2">
            <a:extLst/>
          </a:blip>
          <a:stretch>
            <a:fillRect/>
          </a:stretch>
        </p:blipFill>
        <p:spPr>
          <a:xfrm>
            <a:off x="5404542" y="2909868"/>
            <a:ext cx="14503604" cy="1011082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ranscription"/>
          <p:cNvSpPr txBox="1"/>
          <p:nvPr>
            <p:ph type="title"/>
          </p:nvPr>
        </p:nvSpPr>
        <p:spPr>
          <a:prstGeom prst="rect">
            <a:avLst/>
          </a:prstGeom>
        </p:spPr>
        <p:txBody>
          <a:bodyPr/>
          <a:lstStyle/>
          <a:p>
            <a:pPr/>
            <a:r>
              <a:t>Transcription</a:t>
            </a:r>
          </a:p>
        </p:txBody>
      </p:sp>
      <p:pic>
        <p:nvPicPr>
          <p:cNvPr id="187" name="07.2 Transcription.mov" descr="07.2 Transcription.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821478" y="2839132"/>
            <a:ext cx="13669731" cy="102522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500"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7"/>
                </p:tgtEl>
              </p:cMediaNode>
            </p:video>
            <p:seq concurrent="1" prevAc="none" nextAc="seek">
              <p:cTn id="8" evtFilter="cancelBubble" nodeType="interactiveSeq" restart="whenNotActive" fill="hold">
                <p:stCondLst>
                  <p:cond delay="0" evt="onClick">
                    <p:tgtEl>
                      <p:spTgt spid="18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87"/>
                                        </p:tgtEl>
                                      </p:cBhvr>
                                    </p:cmd>
                                  </p:childTnLst>
                                </p:cTn>
                              </p:par>
                            </p:childTnLst>
                          </p:cTn>
                        </p:par>
                      </p:childTnLst>
                    </p:cTn>
                  </p:par>
                </p:childTnLst>
              </p:cTn>
              <p:nextCondLst>
                <p:cond delay="0" evt="onClick">
                  <p:tgtEl>
                    <p:spTgt spid="18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RNA-Polymerase"/>
          <p:cNvSpPr txBox="1"/>
          <p:nvPr>
            <p:ph type="title"/>
          </p:nvPr>
        </p:nvSpPr>
        <p:spPr>
          <a:prstGeom prst="rect">
            <a:avLst/>
          </a:prstGeom>
        </p:spPr>
        <p:txBody>
          <a:bodyPr/>
          <a:lstStyle/>
          <a:p>
            <a:pPr/>
            <a:r>
              <a:t>RNA-Polymerase</a:t>
            </a:r>
          </a:p>
        </p:txBody>
      </p:sp>
      <p:pic>
        <p:nvPicPr>
          <p:cNvPr id="190" name="Image" descr="Image"/>
          <p:cNvPicPr>
            <a:picLocks noChangeAspect="1"/>
          </p:cNvPicPr>
          <p:nvPr/>
        </p:nvPicPr>
        <p:blipFill>
          <a:blip r:embed="rId2">
            <a:extLst/>
          </a:blip>
          <a:stretch>
            <a:fillRect/>
          </a:stretch>
        </p:blipFill>
        <p:spPr>
          <a:xfrm>
            <a:off x="5818040" y="2899017"/>
            <a:ext cx="13676607" cy="930789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RNA-Polymerase"/>
          <p:cNvSpPr txBox="1"/>
          <p:nvPr>
            <p:ph type="title"/>
          </p:nvPr>
        </p:nvSpPr>
        <p:spPr>
          <a:prstGeom prst="rect">
            <a:avLst/>
          </a:prstGeom>
        </p:spPr>
        <p:txBody>
          <a:bodyPr/>
          <a:lstStyle/>
          <a:p>
            <a:pPr/>
            <a:r>
              <a:t>RNA-Polymerase</a:t>
            </a:r>
          </a:p>
        </p:txBody>
      </p:sp>
      <p:pic>
        <p:nvPicPr>
          <p:cNvPr id="193" name="07.3 RNA Polymerase II.mov" descr="07.3 RNA Polymerase II.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718185" y="2825983"/>
            <a:ext cx="15417894" cy="1027859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7500"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3"/>
                </p:tgtEl>
              </p:cMediaNode>
            </p:video>
            <p:seq concurrent="1" prevAc="none" nextAc="seek">
              <p:cTn id="8" evtFilter="cancelBubble" nodeType="interactiveSeq" restart="whenNotActive" fill="hold">
                <p:stCondLst>
                  <p:cond delay="0" evt="onClick">
                    <p:tgtEl>
                      <p:spTgt spid="19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93"/>
                                        </p:tgtEl>
                                      </p:cBhvr>
                                    </p:cmd>
                                  </p:childTnLst>
                                </p:cTn>
                              </p:par>
                            </p:childTnLst>
                          </p:cTn>
                        </p:par>
                      </p:childTnLst>
                    </p:cTn>
                  </p:par>
                </p:childTnLst>
              </p:cTn>
              <p:nextCondLst>
                <p:cond delay="0" evt="onClick">
                  <p:tgtEl>
                    <p:spTgt spid="19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From One, Many"/>
          <p:cNvSpPr txBox="1"/>
          <p:nvPr>
            <p:ph type="title"/>
          </p:nvPr>
        </p:nvSpPr>
        <p:spPr>
          <a:prstGeom prst="rect">
            <a:avLst/>
          </a:prstGeom>
        </p:spPr>
        <p:txBody>
          <a:bodyPr/>
          <a:lstStyle/>
          <a:p>
            <a:pPr/>
            <a:r>
              <a:t>From One, Many</a:t>
            </a:r>
          </a:p>
        </p:txBody>
      </p:sp>
      <p:pic>
        <p:nvPicPr>
          <p:cNvPr id="196" name="Image" descr="Image"/>
          <p:cNvPicPr>
            <a:picLocks noChangeAspect="1"/>
          </p:cNvPicPr>
          <p:nvPr/>
        </p:nvPicPr>
        <p:blipFill>
          <a:blip r:embed="rId2">
            <a:extLst/>
          </a:blip>
          <a:stretch>
            <a:fillRect/>
          </a:stretch>
        </p:blipFill>
        <p:spPr>
          <a:xfrm>
            <a:off x="4801962" y="5138539"/>
            <a:ext cx="15708763" cy="565348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Questions from last session"/>
          <p:cNvSpPr txBox="1"/>
          <p:nvPr>
            <p:ph type="title"/>
          </p:nvPr>
        </p:nvSpPr>
        <p:spPr>
          <a:prstGeom prst="rect">
            <a:avLst/>
          </a:prstGeom>
        </p:spPr>
        <p:txBody>
          <a:bodyPr/>
          <a:lstStyle/>
          <a:p>
            <a:pPr/>
            <a:r>
              <a:t>Questions from last session</a:t>
            </a:r>
          </a:p>
        </p:txBody>
      </p:sp>
      <p:pic>
        <p:nvPicPr>
          <p:cNvPr id="145" name="Image" descr="Image"/>
          <p:cNvPicPr>
            <a:picLocks noChangeAspect="1"/>
          </p:cNvPicPr>
          <p:nvPr/>
        </p:nvPicPr>
        <p:blipFill>
          <a:blip r:embed="rId2">
            <a:extLst/>
          </a:blip>
          <a:stretch>
            <a:fillRect/>
          </a:stretch>
        </p:blipFill>
        <p:spPr>
          <a:xfrm>
            <a:off x="14363419" y="4056145"/>
            <a:ext cx="6366793" cy="8340777"/>
          </a:xfrm>
          <a:prstGeom prst="rect">
            <a:avLst/>
          </a:prstGeom>
          <a:ln w="12700">
            <a:miter lim="400000"/>
          </a:ln>
        </p:spPr>
      </p:pic>
      <p:pic>
        <p:nvPicPr>
          <p:cNvPr id="146" name="Screen Shot 2016-10-08 at 10.40.44.png" descr="Screen Shot 2016-10-08 at 10.40.44.png"/>
          <p:cNvPicPr>
            <a:picLocks noChangeAspect="1"/>
          </p:cNvPicPr>
          <p:nvPr/>
        </p:nvPicPr>
        <p:blipFill>
          <a:blip r:embed="rId3">
            <a:extLst/>
          </a:blip>
          <a:stretch>
            <a:fillRect/>
          </a:stretch>
        </p:blipFill>
        <p:spPr>
          <a:xfrm>
            <a:off x="5171071" y="5320969"/>
            <a:ext cx="7904122" cy="581113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Both Directions"/>
          <p:cNvSpPr txBox="1"/>
          <p:nvPr>
            <p:ph type="title"/>
          </p:nvPr>
        </p:nvSpPr>
        <p:spPr>
          <a:prstGeom prst="rect">
            <a:avLst/>
          </a:prstGeom>
        </p:spPr>
        <p:txBody>
          <a:bodyPr/>
          <a:lstStyle/>
          <a:p>
            <a:pPr/>
            <a:r>
              <a:t>Both Directions</a:t>
            </a:r>
          </a:p>
        </p:txBody>
      </p:sp>
      <p:pic>
        <p:nvPicPr>
          <p:cNvPr id="199" name="Image" descr="Image"/>
          <p:cNvPicPr>
            <a:picLocks noChangeAspect="1"/>
          </p:cNvPicPr>
          <p:nvPr/>
        </p:nvPicPr>
        <p:blipFill>
          <a:blip r:embed="rId2">
            <a:extLst/>
          </a:blip>
          <a:stretch>
            <a:fillRect/>
          </a:stretch>
        </p:blipFill>
        <p:spPr>
          <a:xfrm>
            <a:off x="4801792" y="5054930"/>
            <a:ext cx="15709104" cy="360614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Prokaryotic Transcription"/>
          <p:cNvSpPr txBox="1"/>
          <p:nvPr>
            <p:ph type="title"/>
          </p:nvPr>
        </p:nvSpPr>
        <p:spPr>
          <a:prstGeom prst="rect">
            <a:avLst/>
          </a:prstGeom>
        </p:spPr>
        <p:txBody>
          <a:bodyPr/>
          <a:lstStyle/>
          <a:p>
            <a:pPr/>
            <a:r>
              <a:t>Prokaryotic Transcription</a:t>
            </a:r>
          </a:p>
        </p:txBody>
      </p:sp>
      <p:grpSp>
        <p:nvGrpSpPr>
          <p:cNvPr id="204" name="Group"/>
          <p:cNvGrpSpPr/>
          <p:nvPr/>
        </p:nvGrpSpPr>
        <p:grpSpPr>
          <a:xfrm>
            <a:off x="7386971" y="3209095"/>
            <a:ext cx="10538745" cy="9512372"/>
            <a:chOff x="0" y="0"/>
            <a:chExt cx="10538743" cy="9512371"/>
          </a:xfrm>
        </p:grpSpPr>
        <p:pic>
          <p:nvPicPr>
            <p:cNvPr id="202" name="Image" descr="Image"/>
            <p:cNvPicPr>
              <a:picLocks noChangeAspect="1"/>
            </p:cNvPicPr>
            <p:nvPr/>
          </p:nvPicPr>
          <p:blipFill>
            <a:blip r:embed="rId2">
              <a:extLst/>
            </a:blip>
            <a:stretch>
              <a:fillRect/>
            </a:stretch>
          </p:blipFill>
          <p:spPr>
            <a:xfrm>
              <a:off x="0" y="0"/>
              <a:ext cx="9831533" cy="9512372"/>
            </a:xfrm>
            <a:prstGeom prst="rect">
              <a:avLst/>
            </a:prstGeom>
            <a:ln w="12700" cap="flat">
              <a:noFill/>
              <a:miter lim="400000"/>
            </a:ln>
            <a:effectLst/>
          </p:spPr>
        </p:pic>
        <p:pic>
          <p:nvPicPr>
            <p:cNvPr id="203" name="Image" descr="Image"/>
            <p:cNvPicPr>
              <a:picLocks noChangeAspect="1"/>
            </p:cNvPicPr>
            <p:nvPr/>
          </p:nvPicPr>
          <p:blipFill>
            <a:blip r:embed="rId3">
              <a:extLst/>
            </a:blip>
            <a:stretch>
              <a:fillRect/>
            </a:stretch>
          </p:blipFill>
          <p:spPr>
            <a:xfrm>
              <a:off x="9833295" y="5822043"/>
              <a:ext cx="705449" cy="368614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DNA Motifs"/>
          <p:cNvSpPr txBox="1"/>
          <p:nvPr>
            <p:ph type="title"/>
          </p:nvPr>
        </p:nvSpPr>
        <p:spPr>
          <a:prstGeom prst="rect">
            <a:avLst/>
          </a:prstGeom>
        </p:spPr>
        <p:txBody>
          <a:bodyPr/>
          <a:lstStyle/>
          <a:p>
            <a:pPr/>
            <a:r>
              <a:t>DNA Motifs</a:t>
            </a:r>
          </a:p>
        </p:txBody>
      </p:sp>
      <p:pic>
        <p:nvPicPr>
          <p:cNvPr id="207" name="Image" descr="Image"/>
          <p:cNvPicPr>
            <a:picLocks noChangeAspect="1"/>
          </p:cNvPicPr>
          <p:nvPr/>
        </p:nvPicPr>
        <p:blipFill>
          <a:blip r:embed="rId2">
            <a:extLst/>
          </a:blip>
          <a:stretch>
            <a:fillRect/>
          </a:stretch>
        </p:blipFill>
        <p:spPr>
          <a:xfrm>
            <a:off x="4708000" y="4285498"/>
            <a:ext cx="15896687" cy="735956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Eukaryotic Transcription"/>
          <p:cNvSpPr txBox="1"/>
          <p:nvPr>
            <p:ph type="title"/>
          </p:nvPr>
        </p:nvSpPr>
        <p:spPr>
          <a:prstGeom prst="rect">
            <a:avLst/>
          </a:prstGeom>
        </p:spPr>
        <p:txBody>
          <a:bodyPr/>
          <a:lstStyle/>
          <a:p>
            <a:pPr/>
            <a:r>
              <a:t>Eukaryotic Transcription</a:t>
            </a:r>
          </a:p>
        </p:txBody>
      </p:sp>
      <p:pic>
        <p:nvPicPr>
          <p:cNvPr id="210" name="Image" descr="Image"/>
          <p:cNvPicPr>
            <a:picLocks noChangeAspect="1"/>
          </p:cNvPicPr>
          <p:nvPr/>
        </p:nvPicPr>
        <p:blipFill>
          <a:blip r:embed="rId3">
            <a:extLst/>
          </a:blip>
          <a:stretch>
            <a:fillRect/>
          </a:stretch>
        </p:blipFill>
        <p:spPr>
          <a:xfrm>
            <a:off x="4865176" y="3370567"/>
            <a:ext cx="6103281" cy="9532177"/>
          </a:xfrm>
          <a:prstGeom prst="rect">
            <a:avLst/>
          </a:prstGeom>
          <a:ln w="12700">
            <a:miter lim="400000"/>
          </a:ln>
        </p:spPr>
      </p:pic>
      <p:pic>
        <p:nvPicPr>
          <p:cNvPr id="211" name="Image" descr="Image"/>
          <p:cNvPicPr>
            <a:picLocks noChangeAspect="1"/>
          </p:cNvPicPr>
          <p:nvPr/>
        </p:nvPicPr>
        <p:blipFill>
          <a:blip r:embed="rId4">
            <a:extLst/>
          </a:blip>
          <a:stretch>
            <a:fillRect/>
          </a:stretch>
        </p:blipFill>
        <p:spPr>
          <a:xfrm>
            <a:off x="13300149" y="4244744"/>
            <a:ext cx="6103281" cy="7783823"/>
          </a:xfrm>
          <a:prstGeom prst="rect">
            <a:avLst/>
          </a:prstGeom>
          <a:ln w="12700">
            <a:miter lim="400000"/>
          </a:ln>
        </p:spPr>
      </p:pic>
      <p:sp>
        <p:nvSpPr>
          <p:cNvPr id="212" name="Line"/>
          <p:cNvSpPr/>
          <p:nvPr/>
        </p:nvSpPr>
        <p:spPr>
          <a:xfrm flipV="1">
            <a:off x="11182847" y="5759314"/>
            <a:ext cx="2009482" cy="6698508"/>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ATA-Binding Protein"/>
          <p:cNvSpPr txBox="1"/>
          <p:nvPr>
            <p:ph type="title"/>
          </p:nvPr>
        </p:nvSpPr>
        <p:spPr>
          <a:prstGeom prst="rect">
            <a:avLst/>
          </a:prstGeom>
        </p:spPr>
        <p:txBody>
          <a:bodyPr/>
          <a:lstStyle/>
          <a:p>
            <a:pPr/>
            <a:r>
              <a:t>TATA-Binding Protein</a:t>
            </a:r>
          </a:p>
        </p:txBody>
      </p:sp>
      <p:pic>
        <p:nvPicPr>
          <p:cNvPr id="217" name="Image" descr="Image"/>
          <p:cNvPicPr>
            <a:picLocks noChangeAspect="1"/>
          </p:cNvPicPr>
          <p:nvPr/>
        </p:nvPicPr>
        <p:blipFill>
          <a:blip r:embed="rId3">
            <a:extLst/>
          </a:blip>
          <a:stretch>
            <a:fillRect/>
          </a:stretch>
        </p:blipFill>
        <p:spPr>
          <a:xfrm>
            <a:off x="7326248" y="2728057"/>
            <a:ext cx="10660191" cy="1047444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ATA-Binding Protein"/>
          <p:cNvSpPr txBox="1"/>
          <p:nvPr>
            <p:ph type="title"/>
          </p:nvPr>
        </p:nvSpPr>
        <p:spPr>
          <a:prstGeom prst="rect">
            <a:avLst/>
          </a:prstGeom>
        </p:spPr>
        <p:txBody>
          <a:bodyPr/>
          <a:lstStyle/>
          <a:p>
            <a:pPr/>
            <a:r>
              <a:t>TATA-Binding Protein</a:t>
            </a:r>
          </a:p>
        </p:txBody>
      </p:sp>
      <p:pic>
        <p:nvPicPr>
          <p:cNvPr id="222" name="07.4 TATA-Binding Protein.mov" descr="07.4 TATA-Binding Protein.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898976" y="2908021"/>
            <a:ext cx="15171778" cy="1011452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081"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2"/>
                </p:tgtEl>
              </p:cMediaNode>
            </p:video>
            <p:seq concurrent="1" prevAc="none" nextAc="seek">
              <p:cTn id="8" evtFilter="cancelBubble" nodeType="interactiveSeq" restart="whenNotActive" fill="hold">
                <p:stCondLst>
                  <p:cond delay="0" evt="onClick">
                    <p:tgtEl>
                      <p:spTgt spid="22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22"/>
                                        </p:tgtEl>
                                      </p:cBhvr>
                                    </p:cmd>
                                  </p:childTnLst>
                                </p:cTn>
                              </p:par>
                            </p:childTnLst>
                          </p:cTn>
                        </p:par>
                      </p:childTnLst>
                    </p:cTn>
                  </p:par>
                </p:childTnLst>
              </p:cTn>
              <p:nextCondLst>
                <p:cond delay="0" evt="onClick">
                  <p:tgtEl>
                    <p:spTgt spid="22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RNA Processing Proteins"/>
          <p:cNvSpPr txBox="1"/>
          <p:nvPr>
            <p:ph type="title"/>
          </p:nvPr>
        </p:nvSpPr>
        <p:spPr>
          <a:prstGeom prst="rect">
            <a:avLst/>
          </a:prstGeom>
        </p:spPr>
        <p:txBody>
          <a:bodyPr/>
          <a:lstStyle/>
          <a:p>
            <a:pPr/>
            <a:r>
              <a:t>RNA Processing Proteins</a:t>
            </a:r>
          </a:p>
        </p:txBody>
      </p:sp>
      <p:pic>
        <p:nvPicPr>
          <p:cNvPr id="227" name="Image" descr="Image"/>
          <p:cNvPicPr>
            <a:picLocks noChangeAspect="1"/>
          </p:cNvPicPr>
          <p:nvPr/>
        </p:nvPicPr>
        <p:blipFill>
          <a:blip r:embed="rId3">
            <a:extLst/>
          </a:blip>
          <a:stretch>
            <a:fillRect/>
          </a:stretch>
        </p:blipFill>
        <p:spPr>
          <a:xfrm>
            <a:off x="8249612" y="2640834"/>
            <a:ext cx="8813463" cy="1064889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5’-Cap &amp; Poly-A tail"/>
          <p:cNvSpPr txBox="1"/>
          <p:nvPr>
            <p:ph type="title"/>
          </p:nvPr>
        </p:nvSpPr>
        <p:spPr>
          <a:prstGeom prst="rect">
            <a:avLst/>
          </a:prstGeom>
        </p:spPr>
        <p:txBody>
          <a:bodyPr/>
          <a:lstStyle/>
          <a:p>
            <a:pPr/>
            <a:r>
              <a:t>5’-Cap &amp; Poly-A tail</a:t>
            </a:r>
          </a:p>
        </p:txBody>
      </p:sp>
      <p:pic>
        <p:nvPicPr>
          <p:cNvPr id="232" name="Image" descr="Image"/>
          <p:cNvPicPr>
            <a:picLocks noChangeAspect="1"/>
          </p:cNvPicPr>
          <p:nvPr/>
        </p:nvPicPr>
        <p:blipFill>
          <a:blip r:embed="rId2">
            <a:extLst/>
          </a:blip>
          <a:stretch>
            <a:fillRect/>
          </a:stretch>
        </p:blipFill>
        <p:spPr>
          <a:xfrm>
            <a:off x="5298695" y="5855849"/>
            <a:ext cx="14715298" cy="421886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5’ Cap"/>
          <p:cNvSpPr txBox="1"/>
          <p:nvPr>
            <p:ph type="title"/>
          </p:nvPr>
        </p:nvSpPr>
        <p:spPr>
          <a:prstGeom prst="rect">
            <a:avLst/>
          </a:prstGeom>
        </p:spPr>
        <p:txBody>
          <a:bodyPr/>
          <a:lstStyle/>
          <a:p>
            <a:pPr/>
            <a:r>
              <a:t>5’ Cap</a:t>
            </a:r>
          </a:p>
        </p:txBody>
      </p:sp>
      <p:pic>
        <p:nvPicPr>
          <p:cNvPr id="235" name="Image" descr="Image"/>
          <p:cNvPicPr>
            <a:picLocks noChangeAspect="1"/>
          </p:cNvPicPr>
          <p:nvPr/>
        </p:nvPicPr>
        <p:blipFill>
          <a:blip r:embed="rId2">
            <a:extLst/>
          </a:blip>
          <a:stretch>
            <a:fillRect/>
          </a:stretch>
        </p:blipFill>
        <p:spPr>
          <a:xfrm>
            <a:off x="9160278" y="3370699"/>
            <a:ext cx="6992131" cy="918916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Eukaryotic &amp; Bacterial Genes"/>
          <p:cNvSpPr txBox="1"/>
          <p:nvPr>
            <p:ph type="title"/>
          </p:nvPr>
        </p:nvSpPr>
        <p:spPr>
          <a:prstGeom prst="rect">
            <a:avLst/>
          </a:prstGeom>
        </p:spPr>
        <p:txBody>
          <a:bodyPr/>
          <a:lstStyle/>
          <a:p>
            <a:pPr/>
            <a:r>
              <a:t>Eukaryotic &amp; Bacterial Genes</a:t>
            </a:r>
          </a:p>
        </p:txBody>
      </p:sp>
      <p:pic>
        <p:nvPicPr>
          <p:cNvPr id="238" name="Image" descr="Image"/>
          <p:cNvPicPr>
            <a:picLocks noChangeAspect="1"/>
          </p:cNvPicPr>
          <p:nvPr/>
        </p:nvPicPr>
        <p:blipFill>
          <a:blip r:embed="rId2">
            <a:extLst/>
          </a:blip>
          <a:stretch>
            <a:fillRect/>
          </a:stretch>
        </p:blipFill>
        <p:spPr>
          <a:xfrm>
            <a:off x="4756663" y="3754009"/>
            <a:ext cx="15403644" cy="687839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Questions from last session"/>
          <p:cNvSpPr txBox="1"/>
          <p:nvPr>
            <p:ph type="title"/>
          </p:nvPr>
        </p:nvSpPr>
        <p:spPr>
          <a:prstGeom prst="rect">
            <a:avLst/>
          </a:prstGeom>
        </p:spPr>
        <p:txBody>
          <a:bodyPr/>
          <a:lstStyle/>
          <a:p>
            <a:pPr/>
            <a:r>
              <a:t>Questions from last session</a:t>
            </a:r>
          </a:p>
        </p:txBody>
      </p:sp>
      <p:pic>
        <p:nvPicPr>
          <p:cNvPr id="149" name="Image" descr="Image"/>
          <p:cNvPicPr>
            <a:picLocks noChangeAspect="1"/>
          </p:cNvPicPr>
          <p:nvPr/>
        </p:nvPicPr>
        <p:blipFill>
          <a:blip r:embed="rId2">
            <a:extLst/>
          </a:blip>
          <a:stretch>
            <a:fillRect/>
          </a:stretch>
        </p:blipFill>
        <p:spPr>
          <a:xfrm>
            <a:off x="5062925" y="3842529"/>
            <a:ext cx="14760677" cy="4989525"/>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Factor VIII Gene"/>
          <p:cNvSpPr txBox="1"/>
          <p:nvPr>
            <p:ph type="title"/>
          </p:nvPr>
        </p:nvSpPr>
        <p:spPr>
          <a:prstGeom prst="rect">
            <a:avLst/>
          </a:prstGeom>
        </p:spPr>
        <p:txBody>
          <a:bodyPr/>
          <a:lstStyle/>
          <a:p>
            <a:pPr/>
            <a:r>
              <a:t>Factor VIII Gene</a:t>
            </a:r>
          </a:p>
        </p:txBody>
      </p:sp>
      <p:pic>
        <p:nvPicPr>
          <p:cNvPr id="241" name="Image" descr="Image"/>
          <p:cNvPicPr>
            <a:picLocks noChangeAspect="1"/>
          </p:cNvPicPr>
          <p:nvPr/>
        </p:nvPicPr>
        <p:blipFill>
          <a:blip r:embed="rId2">
            <a:extLst/>
          </a:blip>
          <a:stretch>
            <a:fillRect/>
          </a:stretch>
        </p:blipFill>
        <p:spPr>
          <a:xfrm>
            <a:off x="4376794" y="3803752"/>
            <a:ext cx="15630412" cy="449334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plicing"/>
          <p:cNvSpPr txBox="1"/>
          <p:nvPr>
            <p:ph type="title"/>
          </p:nvPr>
        </p:nvSpPr>
        <p:spPr>
          <a:prstGeom prst="rect">
            <a:avLst/>
          </a:prstGeom>
        </p:spPr>
        <p:txBody>
          <a:bodyPr/>
          <a:lstStyle/>
          <a:p>
            <a:pPr/>
            <a:r>
              <a:t>Splicing</a:t>
            </a:r>
          </a:p>
        </p:txBody>
      </p:sp>
      <p:pic>
        <p:nvPicPr>
          <p:cNvPr id="244" name="Image" descr="Image"/>
          <p:cNvPicPr>
            <a:picLocks noChangeAspect="1"/>
          </p:cNvPicPr>
          <p:nvPr/>
        </p:nvPicPr>
        <p:blipFill>
          <a:blip r:embed="rId2">
            <a:extLst/>
          </a:blip>
          <a:stretch>
            <a:fillRect/>
          </a:stretch>
        </p:blipFill>
        <p:spPr>
          <a:xfrm>
            <a:off x="10048154" y="3447905"/>
            <a:ext cx="5216380" cy="903475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plicing Motifs"/>
          <p:cNvSpPr txBox="1"/>
          <p:nvPr>
            <p:ph type="title"/>
          </p:nvPr>
        </p:nvSpPr>
        <p:spPr>
          <a:prstGeom prst="rect">
            <a:avLst/>
          </a:prstGeom>
        </p:spPr>
        <p:txBody>
          <a:bodyPr/>
          <a:lstStyle/>
          <a:p>
            <a:pPr/>
            <a:r>
              <a:t>Splicing Motifs</a:t>
            </a:r>
          </a:p>
        </p:txBody>
      </p:sp>
      <p:pic>
        <p:nvPicPr>
          <p:cNvPr id="247" name="Image" descr="Image"/>
          <p:cNvPicPr>
            <a:picLocks noChangeAspect="1"/>
          </p:cNvPicPr>
          <p:nvPr/>
        </p:nvPicPr>
        <p:blipFill>
          <a:blip r:embed="rId2">
            <a:extLst/>
          </a:blip>
          <a:stretch>
            <a:fillRect/>
          </a:stretch>
        </p:blipFill>
        <p:spPr>
          <a:xfrm>
            <a:off x="5198679" y="4158951"/>
            <a:ext cx="14915329" cy="631014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plicing"/>
          <p:cNvSpPr txBox="1"/>
          <p:nvPr>
            <p:ph type="title"/>
          </p:nvPr>
        </p:nvSpPr>
        <p:spPr>
          <a:prstGeom prst="rect">
            <a:avLst/>
          </a:prstGeom>
        </p:spPr>
        <p:txBody>
          <a:bodyPr/>
          <a:lstStyle/>
          <a:p>
            <a:pPr/>
            <a:r>
              <a:t>Splicing</a:t>
            </a:r>
          </a:p>
        </p:txBody>
      </p:sp>
      <p:pic>
        <p:nvPicPr>
          <p:cNvPr id="250" name="07.5 RNA Splicing.mov" descr="07.5 RNA Splicing.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001432" y="2974097"/>
            <a:ext cx="13309824" cy="998236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5449" fill="hold"/>
                                        <p:tgtEl>
                                          <p:spTgt spid="25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50"/>
                </p:tgtEl>
              </p:cMediaNode>
            </p:video>
            <p:seq concurrent="1" prevAc="none" nextAc="seek">
              <p:cTn id="8" evtFilter="cancelBubble" nodeType="interactiveSeq" restart="whenNotActive" fill="hold">
                <p:stCondLst>
                  <p:cond delay="0" evt="onClick">
                    <p:tgtEl>
                      <p:spTgt spid="25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50"/>
                                        </p:tgtEl>
                                      </p:cBhvr>
                                    </p:cmd>
                                  </p:childTnLst>
                                </p:cTn>
                              </p:par>
                            </p:childTnLst>
                          </p:cTn>
                        </p:par>
                      </p:childTnLst>
                    </p:cTn>
                  </p:par>
                </p:childTnLst>
              </p:cTn>
              <p:nextCondLst>
                <p:cond delay="0" evt="onClick">
                  <p:tgtEl>
                    <p:spTgt spid="250"/>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Alternative Splicing"/>
          <p:cNvSpPr txBox="1"/>
          <p:nvPr>
            <p:ph type="title"/>
          </p:nvPr>
        </p:nvSpPr>
        <p:spPr>
          <a:prstGeom prst="rect">
            <a:avLst/>
          </a:prstGeom>
        </p:spPr>
        <p:txBody>
          <a:bodyPr/>
          <a:lstStyle/>
          <a:p>
            <a:pPr/>
            <a:r>
              <a:t>Alternative Splicing</a:t>
            </a:r>
          </a:p>
        </p:txBody>
      </p:sp>
      <p:pic>
        <p:nvPicPr>
          <p:cNvPr id="253" name="Image" descr="Image"/>
          <p:cNvPicPr>
            <a:picLocks noChangeAspect="1"/>
          </p:cNvPicPr>
          <p:nvPr/>
        </p:nvPicPr>
        <p:blipFill>
          <a:blip r:embed="rId3">
            <a:extLst/>
          </a:blip>
          <a:stretch>
            <a:fillRect/>
          </a:stretch>
        </p:blipFill>
        <p:spPr>
          <a:xfrm>
            <a:off x="5297371" y="4182900"/>
            <a:ext cx="14717946" cy="756476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mRNA Export from Nucleus"/>
          <p:cNvSpPr txBox="1"/>
          <p:nvPr>
            <p:ph type="title"/>
          </p:nvPr>
        </p:nvSpPr>
        <p:spPr>
          <a:prstGeom prst="rect">
            <a:avLst/>
          </a:prstGeom>
        </p:spPr>
        <p:txBody>
          <a:bodyPr/>
          <a:lstStyle/>
          <a:p>
            <a:pPr/>
            <a:r>
              <a:t>mRNA Export from Nucleus </a:t>
            </a:r>
          </a:p>
        </p:txBody>
      </p:sp>
      <p:pic>
        <p:nvPicPr>
          <p:cNvPr id="258" name="Image" descr="Image"/>
          <p:cNvPicPr>
            <a:picLocks noChangeAspect="1"/>
          </p:cNvPicPr>
          <p:nvPr/>
        </p:nvPicPr>
        <p:blipFill>
          <a:blip r:embed="rId2">
            <a:extLst/>
          </a:blip>
          <a:stretch>
            <a:fillRect/>
          </a:stretch>
        </p:blipFill>
        <p:spPr>
          <a:xfrm>
            <a:off x="6625251" y="3415191"/>
            <a:ext cx="11133499" cy="995128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Passport Control!"/>
          <p:cNvSpPr txBox="1"/>
          <p:nvPr>
            <p:ph type="title"/>
          </p:nvPr>
        </p:nvSpPr>
        <p:spPr>
          <a:xfrm>
            <a:off x="5923359" y="196453"/>
            <a:ext cx="13465970" cy="3643313"/>
          </a:xfrm>
          <a:prstGeom prst="rect">
            <a:avLst/>
          </a:prstGeom>
        </p:spPr>
        <p:txBody>
          <a:bodyPr/>
          <a:lstStyle/>
          <a:p>
            <a:pPr/>
            <a:r>
              <a:t>Passport Control!</a:t>
            </a:r>
          </a:p>
        </p:txBody>
      </p:sp>
      <p:pic>
        <p:nvPicPr>
          <p:cNvPr id="261" name="Image" descr="Image"/>
          <p:cNvPicPr>
            <a:picLocks noChangeAspect="1"/>
          </p:cNvPicPr>
          <p:nvPr/>
        </p:nvPicPr>
        <p:blipFill>
          <a:blip r:embed="rId3">
            <a:extLst/>
          </a:blip>
          <a:stretch>
            <a:fillRect/>
          </a:stretch>
        </p:blipFill>
        <p:spPr>
          <a:xfrm>
            <a:off x="4791978" y="4455929"/>
            <a:ext cx="15728732" cy="480414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bundant Macromolecules"/>
          <p:cNvSpPr txBox="1"/>
          <p:nvPr>
            <p:ph type="title"/>
          </p:nvPr>
        </p:nvSpPr>
        <p:spPr>
          <a:prstGeom prst="rect">
            <a:avLst/>
          </a:prstGeom>
        </p:spPr>
        <p:txBody>
          <a:bodyPr/>
          <a:lstStyle/>
          <a:p>
            <a:pPr/>
            <a:r>
              <a:t>Abundant Macromolecules</a:t>
            </a:r>
          </a:p>
        </p:txBody>
      </p:sp>
      <p:pic>
        <p:nvPicPr>
          <p:cNvPr id="152" name="Image" descr="Image"/>
          <p:cNvPicPr>
            <a:picLocks noChangeAspect="1"/>
          </p:cNvPicPr>
          <p:nvPr/>
        </p:nvPicPr>
        <p:blipFill>
          <a:blip r:embed="rId2">
            <a:extLst/>
          </a:blip>
          <a:stretch>
            <a:fillRect/>
          </a:stretch>
        </p:blipFill>
        <p:spPr>
          <a:xfrm>
            <a:off x="6779081" y="3514988"/>
            <a:ext cx="13465970" cy="948736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Macromolecules"/>
          <p:cNvSpPr txBox="1"/>
          <p:nvPr>
            <p:ph type="title"/>
          </p:nvPr>
        </p:nvSpPr>
        <p:spPr>
          <a:prstGeom prst="rect">
            <a:avLst/>
          </a:prstGeom>
        </p:spPr>
        <p:txBody>
          <a:bodyPr/>
          <a:lstStyle/>
          <a:p>
            <a:pPr/>
            <a:r>
              <a:t>Macromolecules</a:t>
            </a:r>
          </a:p>
        </p:txBody>
      </p:sp>
      <p:pic>
        <p:nvPicPr>
          <p:cNvPr id="155" name="Image" descr="Image"/>
          <p:cNvPicPr>
            <a:picLocks noChangeAspect="1"/>
          </p:cNvPicPr>
          <p:nvPr/>
        </p:nvPicPr>
        <p:blipFill>
          <a:blip r:embed="rId2">
            <a:extLst/>
          </a:blip>
          <a:stretch>
            <a:fillRect/>
          </a:stretch>
        </p:blipFill>
        <p:spPr>
          <a:xfrm>
            <a:off x="6894955" y="3822054"/>
            <a:ext cx="11522776" cy="828645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Central Dogma"/>
          <p:cNvSpPr txBox="1"/>
          <p:nvPr>
            <p:ph type="title"/>
          </p:nvPr>
        </p:nvSpPr>
        <p:spPr>
          <a:prstGeom prst="rect">
            <a:avLst/>
          </a:prstGeom>
        </p:spPr>
        <p:txBody>
          <a:bodyPr/>
          <a:lstStyle/>
          <a:p>
            <a:pPr/>
            <a:r>
              <a:t>Central Dogma</a:t>
            </a:r>
          </a:p>
        </p:txBody>
      </p:sp>
      <p:pic>
        <p:nvPicPr>
          <p:cNvPr id="158" name="Image" descr="Image"/>
          <p:cNvPicPr>
            <a:picLocks noChangeAspect="1"/>
          </p:cNvPicPr>
          <p:nvPr/>
        </p:nvPicPr>
        <p:blipFill>
          <a:blip r:embed="rId2">
            <a:extLst/>
          </a:blip>
          <a:stretch>
            <a:fillRect/>
          </a:stretch>
        </p:blipFill>
        <p:spPr>
          <a:xfrm>
            <a:off x="8955859" y="3089234"/>
            <a:ext cx="7400969" cy="975209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he Genes"/>
          <p:cNvSpPr txBox="1"/>
          <p:nvPr>
            <p:ph type="title"/>
          </p:nvPr>
        </p:nvSpPr>
        <p:spPr>
          <a:prstGeom prst="rect">
            <a:avLst/>
          </a:prstGeom>
        </p:spPr>
        <p:txBody>
          <a:bodyPr/>
          <a:lstStyle/>
          <a:p>
            <a:pPr/>
            <a:r>
              <a:t>The Genes</a:t>
            </a:r>
          </a:p>
        </p:txBody>
      </p:sp>
      <p:pic>
        <p:nvPicPr>
          <p:cNvPr id="161" name="Image" descr="Image"/>
          <p:cNvPicPr>
            <a:picLocks noChangeAspect="1"/>
          </p:cNvPicPr>
          <p:nvPr/>
        </p:nvPicPr>
        <p:blipFill>
          <a:blip r:embed="rId2">
            <a:extLst/>
          </a:blip>
          <a:stretch>
            <a:fillRect/>
          </a:stretch>
        </p:blipFill>
        <p:spPr>
          <a:xfrm>
            <a:off x="4801792" y="5054930"/>
            <a:ext cx="15709104" cy="360614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NA: The Messenger"/>
          <p:cNvSpPr txBox="1"/>
          <p:nvPr>
            <p:ph type="title"/>
          </p:nvPr>
        </p:nvSpPr>
        <p:spPr>
          <a:prstGeom prst="rect">
            <a:avLst/>
          </a:prstGeom>
        </p:spPr>
        <p:txBody>
          <a:bodyPr/>
          <a:lstStyle/>
          <a:p>
            <a:pPr/>
            <a:r>
              <a:t>RNA: The Messenger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Chemical Structure of RNA"/>
          <p:cNvSpPr txBox="1"/>
          <p:nvPr>
            <p:ph type="title"/>
          </p:nvPr>
        </p:nvSpPr>
        <p:spPr>
          <a:prstGeom prst="rect">
            <a:avLst/>
          </a:prstGeom>
        </p:spPr>
        <p:txBody>
          <a:bodyPr/>
          <a:lstStyle/>
          <a:p>
            <a:pPr/>
            <a:r>
              <a:t>Chemical Structure of RNA</a:t>
            </a:r>
          </a:p>
        </p:txBody>
      </p:sp>
      <p:pic>
        <p:nvPicPr>
          <p:cNvPr id="166" name="Image" descr="Image"/>
          <p:cNvPicPr>
            <a:picLocks noChangeAspect="1"/>
          </p:cNvPicPr>
          <p:nvPr/>
        </p:nvPicPr>
        <p:blipFill>
          <a:blip r:embed="rId2">
            <a:extLst/>
          </a:blip>
          <a:stretch>
            <a:fillRect/>
          </a:stretch>
        </p:blipFill>
        <p:spPr>
          <a:xfrm>
            <a:off x="5227929" y="3203796"/>
            <a:ext cx="8548937" cy="9522971"/>
          </a:xfrm>
          <a:prstGeom prst="rect">
            <a:avLst/>
          </a:prstGeom>
          <a:ln w="12700">
            <a:miter lim="400000"/>
          </a:ln>
        </p:spPr>
      </p:pic>
      <p:pic>
        <p:nvPicPr>
          <p:cNvPr id="167" name="Image" descr="Image"/>
          <p:cNvPicPr>
            <a:picLocks noChangeAspect="1"/>
          </p:cNvPicPr>
          <p:nvPr/>
        </p:nvPicPr>
        <p:blipFill>
          <a:blip r:embed="rId3">
            <a:extLst/>
          </a:blip>
          <a:stretch>
            <a:fillRect/>
          </a:stretch>
        </p:blipFill>
        <p:spPr>
          <a:xfrm>
            <a:off x="15363887" y="2342408"/>
            <a:ext cx="4435422" cy="10827669"/>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LinenBook">
  <a:themeElements>
    <a:clrScheme name="LinenBook">
      <a:dk1>
        <a:srgbClr val="363929"/>
      </a:dk1>
      <a:lt1>
        <a:srgbClr val="181039"/>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inenBook">
  <a:themeElements>
    <a:clrScheme name="LinenBook">
      <a:dk1>
        <a:srgbClr val="000000"/>
      </a:dk1>
      <a:lt1>
        <a:srgbClr val="FFFFFF"/>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